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g"/><Relationship Id="rId3" Type="http://schemas.openxmlformats.org/officeDocument/2006/relationships/image" Target="../media/image-5-3.jpg"/><Relationship Id="rId4" Type="http://schemas.openxmlformats.org/officeDocument/2006/relationships/image" Target="../media/image-5-4.jp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g"/><Relationship Id="rId3" Type="http://schemas.openxmlformats.org/officeDocument/2006/relationships/image" Target="../media/image-7-3.jpg"/><Relationship Id="rId4" Type="http://schemas.openxmlformats.org/officeDocument/2006/relationships/image" Target="../media/image-7-4.jpg"/><Relationship Id="rId5" Type="http://schemas.openxmlformats.org/officeDocument/2006/relationships/image" Target="../media/image-7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g"/><Relationship Id="rId4" Type="http://schemas.openxmlformats.org/officeDocument/2006/relationships/image" Target="../media/image-8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g"/><Relationship Id="rId3" Type="http://schemas.openxmlformats.org/officeDocument/2006/relationships/image" Target="../media/image-10-3.jpg"/><Relationship Id="rId4" Type="http://schemas.openxmlformats.org/officeDocument/2006/relationships/image" Target="../media/image-10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3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29400" y="1078992"/>
            <a:ext cx="5559552" cy="4169664"/>
          </a:xfrm>
          <a:prstGeom prst="roundRect">
            <a:avLst>
              <a:gd name="adj" fmla="val 17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pic>
        <p:nvPicPr>
          <p:cNvPr id="3" name="Image 0" descr="Familias sentadas compartiendo una cena del AMP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2552" y="1133856"/>
            <a:ext cx="5413248" cy="405993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7635240" cy="6858000"/>
          </a:xfrm>
          <a:prstGeom prst="rect">
            <a:avLst/>
          </a:prstGeom>
          <a:solidFill>
            <a:srgbClr val="1E334D"/>
          </a:solidFill>
          <a:ln w="12700">
            <a:solidFill>
              <a:srgbClr val="1E334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629400" y="-1097280"/>
            <a:ext cx="2743200" cy="2743200"/>
          </a:xfrm>
          <a:prstGeom prst="ellipse">
            <a:avLst/>
          </a:prstGeom>
          <a:solidFill>
            <a:srgbClr val="1E7F4F">
              <a:alpha val="88000"/>
            </a:srgbClr>
          </a:solidFill>
          <a:ln w="12700">
            <a:solidFill>
              <a:srgbClr val="1E7F4F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58368" y="548640"/>
            <a:ext cx="3090672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1" descr="Logotipo del Colegio Santa Marí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84" y="722376"/>
            <a:ext cx="1851239" cy="60350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9808" y="1801368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300" kern="0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</a:t>
            </a:r>
            <a:endParaRPr lang="en-US" sz="3000" dirty="0"/>
          </a:p>
        </p:txBody>
      </p:sp>
      <p:sp>
        <p:nvSpPr>
          <p:cNvPr id="9" name="Text 5"/>
          <p:cNvSpPr/>
          <p:nvPr/>
        </p:nvSpPr>
        <p:spPr>
          <a:xfrm>
            <a:off x="749808" y="2331720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7E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Actividades y colaboraciones</a:t>
            </a:r>
            <a:endParaRPr lang="en-US" sz="2000" dirty="0"/>
          </a:p>
        </p:txBody>
      </p:sp>
      <p:sp>
        <p:nvSpPr>
          <p:cNvPr id="10" name="Shape 6"/>
          <p:cNvSpPr/>
          <p:nvPr/>
        </p:nvSpPr>
        <p:spPr>
          <a:xfrm>
            <a:off x="768096" y="3072384"/>
            <a:ext cx="1024128" cy="0"/>
          </a:xfrm>
          <a:prstGeom prst="line">
            <a:avLst/>
          </a:prstGeom>
          <a:noFill/>
          <a:ln w="50800">
            <a:solidFill>
              <a:srgbClr val="E86B5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68096" y="3511296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E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Colegio Santa María · Ontinyent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768096" y="4005072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BBD6C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presentación del trabajo del AMPA durante el curso.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68096" y="6035040"/>
            <a:ext cx="1965960" cy="256032"/>
          </a:xfrm>
          <a:prstGeom prst="roundRect">
            <a:avLst>
              <a:gd name="adj" fmla="val 28571"/>
            </a:avLst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68096" y="6085332"/>
            <a:ext cx="1965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6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colegiostamaria.com</a:t>
            </a:r>
            <a:endParaRPr lang="en-US" sz="800" dirty="0"/>
          </a:p>
        </p:txBody>
      </p:sp>
      <p:sp>
        <p:nvSpPr>
          <p:cNvPr id="15" name="Text 11"/>
          <p:cNvSpPr/>
          <p:nvPr/>
        </p:nvSpPr>
        <p:spPr>
          <a:xfrm>
            <a:off x="11137392" y="6035040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9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8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0704" y="310896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34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Actividades extraescolares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78992" y="804672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Organización y gestión de propuestas para aprender y disfrutar después de clase.</a:t>
            </a:r>
            <a:endParaRPr lang="en-US" sz="1150" dirty="0"/>
          </a:p>
        </p:txBody>
      </p:sp>
      <p:pic>
        <p:nvPicPr>
          <p:cNvPr id="5" name="Image 0" descr="Logotipo del Colegio Santa Marí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2217" y="256032"/>
            <a:ext cx="1626847" cy="5303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" y="1234440"/>
            <a:ext cx="274320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pic>
        <p:nvPicPr>
          <p:cNvPr id="7" name="Image 1" descr="Futbit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" y="1325880"/>
            <a:ext cx="2221992" cy="148132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76656" y="2953512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32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Futbito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3474720" y="1234440"/>
            <a:ext cx="274320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pic>
        <p:nvPicPr>
          <p:cNvPr id="10" name="Image 2" descr="Gimnasia rítmic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1325880"/>
            <a:ext cx="1234440" cy="148132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621024" y="2953512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32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Gimnasia rítmica</a:t>
            </a:r>
            <a:endParaRPr lang="en-US" sz="1350" dirty="0"/>
          </a:p>
        </p:txBody>
      </p:sp>
      <p:sp>
        <p:nvSpPr>
          <p:cNvPr id="12" name="Shape 7"/>
          <p:cNvSpPr/>
          <p:nvPr/>
        </p:nvSpPr>
        <p:spPr>
          <a:xfrm>
            <a:off x="6419088" y="1234440"/>
            <a:ext cx="274320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pic>
        <p:nvPicPr>
          <p:cNvPr id="13" name="Image 3" descr="Funky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891" y="1325880"/>
            <a:ext cx="1777594" cy="148132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565392" y="2953512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32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Funky</a:t>
            </a:r>
            <a:endParaRPr lang="en-US" sz="1350" dirty="0"/>
          </a:p>
        </p:txBody>
      </p:sp>
      <p:sp>
        <p:nvSpPr>
          <p:cNvPr id="15" name="Shape 9"/>
          <p:cNvSpPr/>
          <p:nvPr/>
        </p:nvSpPr>
        <p:spPr>
          <a:xfrm>
            <a:off x="9363456" y="1234440"/>
            <a:ext cx="274320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pic>
        <p:nvPicPr>
          <p:cNvPr id="16" name="Image 4" descr="Ajedrez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060" y="1325880"/>
            <a:ext cx="2221992" cy="148132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9509760" y="2953512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32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Ajedrez</a:t>
            </a:r>
            <a:endParaRPr lang="en-US" sz="1350" dirty="0"/>
          </a:p>
        </p:txBody>
      </p:sp>
      <p:sp>
        <p:nvSpPr>
          <p:cNvPr id="18" name="Shape 11"/>
          <p:cNvSpPr/>
          <p:nvPr/>
        </p:nvSpPr>
        <p:spPr>
          <a:xfrm>
            <a:off x="530352" y="3630168"/>
            <a:ext cx="274320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pic>
        <p:nvPicPr>
          <p:cNvPr id="19" name="Image 5" descr="Robótica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794" y="3721608"/>
            <a:ext cx="1790317" cy="1481328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76656" y="5349240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32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Robótica</a:t>
            </a:r>
            <a:endParaRPr lang="en-US" sz="1350" dirty="0"/>
          </a:p>
        </p:txBody>
      </p:sp>
      <p:sp>
        <p:nvSpPr>
          <p:cNvPr id="21" name="Shape 13"/>
          <p:cNvSpPr/>
          <p:nvPr/>
        </p:nvSpPr>
        <p:spPr>
          <a:xfrm>
            <a:off x="3474720" y="3630168"/>
            <a:ext cx="274320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pic>
        <p:nvPicPr>
          <p:cNvPr id="22" name="Image 6" descr="Dibujo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7523" y="3721608"/>
            <a:ext cx="1777594" cy="1481328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3621024" y="5349240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32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Dibujo</a:t>
            </a:r>
            <a:endParaRPr lang="en-US" sz="1350" dirty="0"/>
          </a:p>
        </p:txBody>
      </p:sp>
      <p:sp>
        <p:nvSpPr>
          <p:cNvPr id="24" name="Shape 15"/>
          <p:cNvSpPr/>
          <p:nvPr/>
        </p:nvSpPr>
        <p:spPr>
          <a:xfrm>
            <a:off x="5376672" y="5330952"/>
            <a:ext cx="658368" cy="256032"/>
          </a:xfrm>
          <a:prstGeom prst="roundRect">
            <a:avLst>
              <a:gd name="adj" fmla="val 28571"/>
            </a:avLst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25" name="Text 16"/>
          <p:cNvSpPr/>
          <p:nvPr/>
        </p:nvSpPr>
        <p:spPr>
          <a:xfrm>
            <a:off x="5376672" y="5381244"/>
            <a:ext cx="6583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6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NOVEDAD</a:t>
            </a:r>
            <a:endParaRPr lang="en-US" sz="800" dirty="0"/>
          </a:p>
        </p:txBody>
      </p:sp>
      <p:sp>
        <p:nvSpPr>
          <p:cNvPr id="26" name="Shape 17"/>
          <p:cNvSpPr/>
          <p:nvPr/>
        </p:nvSpPr>
        <p:spPr>
          <a:xfrm>
            <a:off x="6419088" y="3630168"/>
            <a:ext cx="274320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pic>
        <p:nvPicPr>
          <p:cNvPr id="27" name="Image 7" descr="Voleibol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1891" y="3721608"/>
            <a:ext cx="1777594" cy="1481328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6565392" y="5349240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32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Voleibol</a:t>
            </a:r>
            <a:endParaRPr lang="en-US" sz="1350" dirty="0"/>
          </a:p>
        </p:txBody>
      </p:sp>
      <p:sp>
        <p:nvSpPr>
          <p:cNvPr id="29" name="Shape 19"/>
          <p:cNvSpPr/>
          <p:nvPr/>
        </p:nvSpPr>
        <p:spPr>
          <a:xfrm>
            <a:off x="8321040" y="5330952"/>
            <a:ext cx="658368" cy="256032"/>
          </a:xfrm>
          <a:prstGeom prst="roundRect">
            <a:avLst>
              <a:gd name="adj" fmla="val 28571"/>
            </a:avLst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30" name="Text 20"/>
          <p:cNvSpPr/>
          <p:nvPr/>
        </p:nvSpPr>
        <p:spPr>
          <a:xfrm>
            <a:off x="8321040" y="5381244"/>
            <a:ext cx="6583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6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NOVEDAD</a:t>
            </a:r>
            <a:endParaRPr lang="en-US" sz="800" dirty="0"/>
          </a:p>
        </p:txBody>
      </p:sp>
      <p:sp>
        <p:nvSpPr>
          <p:cNvPr id="31" name="Shape 21"/>
          <p:cNvSpPr/>
          <p:nvPr/>
        </p:nvSpPr>
        <p:spPr>
          <a:xfrm>
            <a:off x="9363456" y="3630168"/>
            <a:ext cx="2743200" cy="2176272"/>
          </a:xfrm>
          <a:prstGeom prst="roundRect">
            <a:avLst>
              <a:gd name="adj" fmla="val 3361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pic>
        <p:nvPicPr>
          <p:cNvPr id="32" name="Image 8" descr="Inglés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4060" y="3721608"/>
            <a:ext cx="2221992" cy="1481328"/>
          </a:xfrm>
          <a:prstGeom prst="rect">
            <a:avLst/>
          </a:prstGeom>
        </p:spPr>
      </p:pic>
      <p:sp>
        <p:nvSpPr>
          <p:cNvPr id="33" name="Text 22"/>
          <p:cNvSpPr/>
          <p:nvPr/>
        </p:nvSpPr>
        <p:spPr>
          <a:xfrm>
            <a:off x="9509760" y="5349240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32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Inglés</a:t>
            </a:r>
            <a:endParaRPr lang="en-US" sz="1350" dirty="0"/>
          </a:p>
        </p:txBody>
      </p:sp>
      <p:sp>
        <p:nvSpPr>
          <p:cNvPr id="34" name="Shape 23"/>
          <p:cNvSpPr/>
          <p:nvPr/>
        </p:nvSpPr>
        <p:spPr>
          <a:xfrm>
            <a:off x="530352" y="5925312"/>
            <a:ext cx="11119104" cy="365760"/>
          </a:xfrm>
          <a:prstGeom prst="roundRect">
            <a:avLst>
              <a:gd name="adj" fmla="val 20000"/>
            </a:avLst>
          </a:prstGeom>
          <a:solidFill>
            <a:srgbClr val="EAF5EE"/>
          </a:solidFill>
          <a:ln w="10160">
            <a:solidFill>
              <a:srgbClr val="CFE4D4"/>
            </a:solidFill>
            <a:prstDash val="solid"/>
          </a:ln>
        </p:spPr>
      </p:sp>
      <p:sp>
        <p:nvSpPr>
          <p:cNvPr id="35" name="Text 24"/>
          <p:cNvSpPr/>
          <p:nvPr/>
        </p:nvSpPr>
        <p:spPr>
          <a:xfrm>
            <a:off x="713232" y="6035040"/>
            <a:ext cx="107533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456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Participación: cuota del AMPA + seguro + matrícula · Actividades de octubre a mayo</a:t>
            </a:r>
            <a:endParaRPr lang="en-US" sz="1050" dirty="0"/>
          </a:p>
        </p:txBody>
      </p:sp>
      <p:sp>
        <p:nvSpPr>
          <p:cNvPr id="36" name="Text 25"/>
          <p:cNvSpPr/>
          <p:nvPr/>
        </p:nvSpPr>
        <p:spPr>
          <a:xfrm>
            <a:off x="530352" y="6547104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 Santa María · Ontinyent</a:t>
            </a:r>
            <a:endParaRPr lang="en-US" sz="850" dirty="0"/>
          </a:p>
        </p:txBody>
      </p:sp>
      <p:sp>
        <p:nvSpPr>
          <p:cNvPr id="37" name="Text 26"/>
          <p:cNvSpPr/>
          <p:nvPr/>
        </p:nvSpPr>
        <p:spPr>
          <a:xfrm>
            <a:off x="11265408" y="651052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E7F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9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8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0704" y="310896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34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Uniformes de segunda mano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78992" y="804672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Recepción y venta de prendas para las familias del colegio.</a:t>
            </a:r>
            <a:endParaRPr lang="en-US" sz="1150" dirty="0"/>
          </a:p>
        </p:txBody>
      </p:sp>
      <p:pic>
        <p:nvPicPr>
          <p:cNvPr id="5" name="Image 0" descr="Logotipo del Colegio Santa Marí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2217" y="256032"/>
            <a:ext cx="1626847" cy="5303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" y="1298448"/>
            <a:ext cx="4279392" cy="4553712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30352" y="1298448"/>
            <a:ext cx="91440" cy="4553712"/>
          </a:xfrm>
          <a:prstGeom prst="rect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9536" y="1682496"/>
            <a:ext cx="35844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Damos una segunda oportunidad a los uniformes usados. Los recepcionamos, clasificamos y ponemos a disposición de las familias asociadas a un precio reducido.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96112" y="3145536"/>
            <a:ext cx="100584" cy="100584"/>
          </a:xfrm>
          <a:prstGeom prst="ellipse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24712" y="307238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Invierno: 3 €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96112" y="3630168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35570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Verano: 2 €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96112" y="4114800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24712" y="40416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recaudación se destina íntegramente al AMPA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77824" y="4617720"/>
            <a:ext cx="3456432" cy="0"/>
          </a:xfrm>
          <a:prstGeom prst="line">
            <a:avLst/>
          </a:prstGeom>
          <a:noFill/>
          <a:ln w="12700">
            <a:solidFill>
              <a:srgbClr val="E7ECE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77824" y="4919472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456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forma de estar cerca de las familias y del colegio.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138928" y="1298448"/>
            <a:ext cx="6510528" cy="4553712"/>
          </a:xfrm>
          <a:prstGeom prst="roundRect">
            <a:avLst>
              <a:gd name="adj" fmla="val 1606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193792" y="1353312"/>
            <a:ext cx="6400800" cy="4443984"/>
          </a:xfrm>
          <a:prstGeom prst="roundRect">
            <a:avLst>
              <a:gd name="adj" fmla="val 1235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19" name="Image 1" descr="Fotografía de una actividad del AMP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792" y="1775079"/>
            <a:ext cx="6400800" cy="360045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138928" y="5998464"/>
            <a:ext cx="6510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Intercambio de prendas en el entorno escolar.</a:t>
            </a:r>
            <a:endParaRPr lang="en-US" sz="950" dirty="0"/>
          </a:p>
        </p:txBody>
      </p:sp>
      <p:sp>
        <p:nvSpPr>
          <p:cNvPr id="21" name="Text 17"/>
          <p:cNvSpPr/>
          <p:nvPr/>
        </p:nvSpPr>
        <p:spPr>
          <a:xfrm>
            <a:off x="530352" y="6547104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 Santa María · Ontinyent</a:t>
            </a:r>
            <a:endParaRPr lang="en-US" sz="850" dirty="0"/>
          </a:p>
        </p:txBody>
      </p:sp>
      <p:sp>
        <p:nvSpPr>
          <p:cNvPr id="22" name="Text 18"/>
          <p:cNvSpPr/>
          <p:nvPr/>
        </p:nvSpPr>
        <p:spPr>
          <a:xfrm>
            <a:off x="11265408" y="651052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E7F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9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8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0704" y="310896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34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Celebración del 9 d’Octubre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78992" y="804672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Colaboración del AMPA en las actividades de la jornada.</a:t>
            </a:r>
            <a:endParaRPr lang="en-US" sz="1150" dirty="0"/>
          </a:p>
        </p:txBody>
      </p:sp>
      <p:pic>
        <p:nvPicPr>
          <p:cNvPr id="5" name="Image 0" descr="Logotipo del Colegio Santa Marí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2217" y="256032"/>
            <a:ext cx="1626847" cy="5303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" y="1298448"/>
            <a:ext cx="4279392" cy="4553712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30352" y="1298448"/>
            <a:ext cx="91440" cy="4553712"/>
          </a:xfrm>
          <a:prstGeom prst="rect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9536" y="1682496"/>
            <a:ext cx="35844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Colaboramos en la fiesta del 9 d’Octubre organizada por el barrio del Llombo, aportando talleres y propuestas de ocio para los niños y niñas.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96112" y="3145536"/>
            <a:ext cx="100584" cy="100584"/>
          </a:xfrm>
          <a:prstGeom prst="ellipse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24712" y="307238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Fiesta del barrio del Llombo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96112" y="3630168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35570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Talleres infantiles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77824" y="4617720"/>
            <a:ext cx="3456432" cy="0"/>
          </a:xfrm>
          <a:prstGeom prst="line">
            <a:avLst/>
          </a:prstGeom>
          <a:noFill/>
          <a:ln w="12700">
            <a:solidFill>
              <a:srgbClr val="E7ECE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77824" y="4919472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456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forma de estar cerca de las familias y del colegio.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5138928" y="1298448"/>
            <a:ext cx="3182112" cy="4553712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193792" y="1353312"/>
            <a:ext cx="3072384" cy="4443984"/>
          </a:xfrm>
          <a:prstGeom prst="roundRect">
            <a:avLst>
              <a:gd name="adj" fmla="val 1786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17" name="Image 1" descr="Fotografía de una actividad del AMP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792" y="1527048"/>
            <a:ext cx="3072384" cy="4096512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8467344" y="1298448"/>
            <a:ext cx="3182112" cy="4553712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8522208" y="1353312"/>
            <a:ext cx="3072384" cy="4443984"/>
          </a:xfrm>
          <a:prstGeom prst="roundRect">
            <a:avLst>
              <a:gd name="adj" fmla="val 1786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0" name="Image 2" descr="Fotografía de una actividad del AMP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8" y="1528328"/>
            <a:ext cx="3072384" cy="4093952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138928" y="5998464"/>
            <a:ext cx="6510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Participación y actividades compartidas.</a:t>
            </a:r>
            <a:endParaRPr lang="en-US" sz="950" dirty="0"/>
          </a:p>
        </p:txBody>
      </p:sp>
      <p:sp>
        <p:nvSpPr>
          <p:cNvPr id="22" name="Text 17"/>
          <p:cNvSpPr/>
          <p:nvPr/>
        </p:nvSpPr>
        <p:spPr>
          <a:xfrm>
            <a:off x="530352" y="6547104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 Santa María · Ontinyent</a:t>
            </a:r>
            <a:endParaRPr lang="en-US" sz="850" dirty="0"/>
          </a:p>
        </p:txBody>
      </p:sp>
      <p:sp>
        <p:nvSpPr>
          <p:cNvPr id="23" name="Text 18"/>
          <p:cNvSpPr/>
          <p:nvPr/>
        </p:nvSpPr>
        <p:spPr>
          <a:xfrm>
            <a:off x="11265408" y="651052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E7F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9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8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0704" y="310896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34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Fiesta de la Purísima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78992" y="804672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Colaboración en una de las celebraciones del colegio.</a:t>
            </a:r>
            <a:endParaRPr lang="en-US" sz="1150" dirty="0"/>
          </a:p>
        </p:txBody>
      </p:sp>
      <p:pic>
        <p:nvPicPr>
          <p:cNvPr id="5" name="Image 0" descr="Logotipo del Colegio Santa Marí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2217" y="256032"/>
            <a:ext cx="1626847" cy="5303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" y="1298448"/>
            <a:ext cx="4279392" cy="4553712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30352" y="1298448"/>
            <a:ext cx="91440" cy="4553712"/>
          </a:xfrm>
          <a:prstGeom prst="rect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9536" y="1682496"/>
            <a:ext cx="35844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AMPA organiza esta fiesta para las familias asociadas. La actividad es gratuita para los niños y niñas. Para asistir es necesario recoger previamente el ticket en los días indicados; los tickets son personales e intransferibles.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96112" y="3145536"/>
            <a:ext cx="100584" cy="100584"/>
          </a:xfrm>
          <a:prstGeom prst="ellipse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24712" y="307238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Juegos con hinchables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96112" y="3630168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35570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Talleres para los niños y niñas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96112" y="4114800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24712" y="40416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Merienda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77824" y="4617720"/>
            <a:ext cx="3456432" cy="0"/>
          </a:xfrm>
          <a:prstGeom prst="line">
            <a:avLst/>
          </a:prstGeom>
          <a:noFill/>
          <a:ln w="12700">
            <a:solidFill>
              <a:srgbClr val="E7ECE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77824" y="4919472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456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forma de estar cerca de las familias y del colegio.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138928" y="1298448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193792" y="1353312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19" name="Image 1" descr="Fotografía de una actividad del AMP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934" y="1353312"/>
            <a:ext cx="2756100" cy="2075688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8467344" y="1298448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8522208" y="1353312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2" name="Image 2" descr="Fotografía de una actividad del AMP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350" y="1353312"/>
            <a:ext cx="2756100" cy="2075688"/>
          </a:xfrm>
          <a:prstGeom prst="rect">
            <a:avLst/>
          </a:prstGeom>
        </p:spPr>
      </p:pic>
      <p:sp>
        <p:nvSpPr>
          <p:cNvPr id="23" name="Shape 18"/>
          <p:cNvSpPr/>
          <p:nvPr/>
        </p:nvSpPr>
        <p:spPr>
          <a:xfrm>
            <a:off x="5138928" y="3666744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5193792" y="3721608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5" name="Image 3" descr="Fotografía de una actividad del AMP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1934" y="3721608"/>
            <a:ext cx="2756100" cy="2075688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8467344" y="3666744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8522208" y="3721608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8" name="Image 4" descr="Fotografía de una actividad del AMPA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9205" y="3721608"/>
            <a:ext cx="2758389" cy="207568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138928" y="5998464"/>
            <a:ext cx="6510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Momentos de la celebración.</a:t>
            </a:r>
            <a:endParaRPr lang="en-US" sz="950" dirty="0"/>
          </a:p>
        </p:txBody>
      </p:sp>
      <p:sp>
        <p:nvSpPr>
          <p:cNvPr id="30" name="Text 23"/>
          <p:cNvSpPr/>
          <p:nvPr/>
        </p:nvSpPr>
        <p:spPr>
          <a:xfrm>
            <a:off x="530352" y="6547104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 Santa María · Ontinyent</a:t>
            </a:r>
            <a:endParaRPr lang="en-US" sz="850" dirty="0"/>
          </a:p>
        </p:txBody>
      </p:sp>
      <p:sp>
        <p:nvSpPr>
          <p:cNvPr id="31" name="Text 24"/>
          <p:cNvSpPr/>
          <p:nvPr/>
        </p:nvSpPr>
        <p:spPr>
          <a:xfrm>
            <a:off x="11265408" y="651052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E7F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8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0704" y="310896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34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Fiesta de los emisarios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78992" y="804672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celebración compartida con las familias asociadas al AMPA.</a:t>
            </a:r>
            <a:endParaRPr lang="en-US" sz="1150" dirty="0"/>
          </a:p>
        </p:txBody>
      </p:sp>
      <p:pic>
        <p:nvPicPr>
          <p:cNvPr id="5" name="Image 0" descr="Logotipo del Colegio Santa Marí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2217" y="256032"/>
            <a:ext cx="1626847" cy="5303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" y="1298448"/>
            <a:ext cx="4279392" cy="4553712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30352" y="1298448"/>
            <a:ext cx="91440" cy="4553712"/>
          </a:xfrm>
          <a:prstGeom prst="rect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9536" y="1682496"/>
            <a:ext cx="35844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año organizamos la llegada de los emisarios, una celebración esperada por el alumnado y las familias. Preparamos detalles para las familias asociadas y para los alumnos y alumnas del colegio.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96112" y="3145536"/>
            <a:ext cx="100584" cy="100584"/>
          </a:xfrm>
          <a:prstGeom prst="ellipse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24712" y="307238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Llegada de los emisarios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96112" y="3630168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35570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Detalles para las familias asociadas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96112" y="4114800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24712" y="40416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Detalles para el alumnado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77824" y="4617720"/>
            <a:ext cx="3456432" cy="0"/>
          </a:xfrm>
          <a:prstGeom prst="line">
            <a:avLst/>
          </a:prstGeom>
          <a:noFill/>
          <a:ln w="12700">
            <a:solidFill>
              <a:srgbClr val="E7ECE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77824" y="4919472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456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forma de estar cerca de las familias y del colegio.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138928" y="1298448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193792" y="1353312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19" name="Image 1" descr="Fotografía de una actividad del AMP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792" y="1527048"/>
            <a:ext cx="3072384" cy="172821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8467344" y="1298448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8522208" y="1353312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2" name="Image 2" descr="Fotografía de una actividad del AMP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0017" y="1353312"/>
            <a:ext cx="1556766" cy="2075688"/>
          </a:xfrm>
          <a:prstGeom prst="rect">
            <a:avLst/>
          </a:prstGeom>
        </p:spPr>
      </p:pic>
      <p:sp>
        <p:nvSpPr>
          <p:cNvPr id="23" name="Shape 18"/>
          <p:cNvSpPr/>
          <p:nvPr/>
        </p:nvSpPr>
        <p:spPr>
          <a:xfrm>
            <a:off x="5138928" y="3666744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5193792" y="3721608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5" name="Image 3" descr="Fotografía de una actividad del AMP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197" y="3721608"/>
            <a:ext cx="1167575" cy="2075688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8467344" y="3666744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8522208" y="3721608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8" name="Image 4" descr="Fotografía de una actividad del AMPA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9368" y="3721608"/>
            <a:ext cx="1558063" cy="207568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138928" y="5998464"/>
            <a:ext cx="6510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fiesta y sus protagonistas.</a:t>
            </a:r>
            <a:endParaRPr lang="en-US" sz="950" dirty="0"/>
          </a:p>
        </p:txBody>
      </p:sp>
      <p:sp>
        <p:nvSpPr>
          <p:cNvPr id="30" name="Text 23"/>
          <p:cNvSpPr/>
          <p:nvPr/>
        </p:nvSpPr>
        <p:spPr>
          <a:xfrm>
            <a:off x="530352" y="6547104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 Santa María · Ontinyent</a:t>
            </a:r>
            <a:endParaRPr lang="en-US" sz="850" dirty="0"/>
          </a:p>
        </p:txBody>
      </p:sp>
      <p:sp>
        <p:nvSpPr>
          <p:cNvPr id="31" name="Text 24"/>
          <p:cNvSpPr/>
          <p:nvPr/>
        </p:nvSpPr>
        <p:spPr>
          <a:xfrm>
            <a:off x="11265408" y="651052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E7F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9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8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0704" y="310896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34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Colaboración en las Fallas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78992" y="804672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AMPA acompaña la celebración con una merienda tradicional.</a:t>
            </a:r>
            <a:endParaRPr lang="en-US" sz="1150" dirty="0"/>
          </a:p>
        </p:txBody>
      </p:sp>
      <p:pic>
        <p:nvPicPr>
          <p:cNvPr id="5" name="Image 0" descr="Logotipo del Colegio Santa Marí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2217" y="256032"/>
            <a:ext cx="1626847" cy="5303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" y="1298448"/>
            <a:ext cx="4279392" cy="4553712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30352" y="1298448"/>
            <a:ext cx="91440" cy="4553712"/>
          </a:xfrm>
          <a:prstGeom prst="rect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9536" y="1682496"/>
            <a:ext cx="35844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Colaboramos en una parte de la falla y nos encargamos de preparar la merienda tradicional de buñuelos y chocolate. Las familias asociadas deben recoger previamente el ticket.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96112" y="3145536"/>
            <a:ext cx="100584" cy="100584"/>
          </a:xfrm>
          <a:prstGeom prst="ellipse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24712" y="307238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Buñuelos y chocolate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96112" y="3630168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35570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durante la semana anterior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96112" y="4114800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24712" y="40416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Merienda gratuita para los niños asociados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77824" y="4617720"/>
            <a:ext cx="3456432" cy="0"/>
          </a:xfrm>
          <a:prstGeom prst="line">
            <a:avLst/>
          </a:prstGeom>
          <a:noFill/>
          <a:ln w="12700">
            <a:solidFill>
              <a:srgbClr val="E7ECE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77824" y="4919472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456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forma de estar cerca de las familias y del colegio.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138928" y="1298448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193792" y="1353312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19" name="Image 1" descr="Fotografía de una actividad del AMP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601" y="1353312"/>
            <a:ext cx="1556766" cy="2075688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8467344" y="1298448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8522208" y="1353312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2" name="Image 2" descr="Fotografía de una actividad del AMP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4608" y="1353312"/>
            <a:ext cx="2767584" cy="2075688"/>
          </a:xfrm>
          <a:prstGeom prst="rect">
            <a:avLst/>
          </a:prstGeom>
        </p:spPr>
      </p:pic>
      <p:sp>
        <p:nvSpPr>
          <p:cNvPr id="23" name="Shape 18"/>
          <p:cNvSpPr/>
          <p:nvPr/>
        </p:nvSpPr>
        <p:spPr>
          <a:xfrm>
            <a:off x="5138928" y="3666744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5193792" y="3721608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5" name="Image 3" descr="Fotografía de una actividad del AMP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192" y="3721608"/>
            <a:ext cx="2767584" cy="2075688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8467344" y="3666744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8522208" y="3721608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8" name="Image 4" descr="Fotografía de una actividad del AMPA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9165" y="3721608"/>
            <a:ext cx="1558471" cy="207568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138928" y="5998464"/>
            <a:ext cx="6510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Colaboración en las actividades falleras.</a:t>
            </a:r>
            <a:endParaRPr lang="en-US" sz="950" dirty="0"/>
          </a:p>
        </p:txBody>
      </p:sp>
      <p:sp>
        <p:nvSpPr>
          <p:cNvPr id="30" name="Text 23"/>
          <p:cNvSpPr/>
          <p:nvPr/>
        </p:nvSpPr>
        <p:spPr>
          <a:xfrm>
            <a:off x="530352" y="6547104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 Santa María · Ontinyent</a:t>
            </a:r>
            <a:endParaRPr lang="en-US" sz="850" dirty="0"/>
          </a:p>
        </p:txBody>
      </p:sp>
      <p:sp>
        <p:nvSpPr>
          <p:cNvPr id="31" name="Text 24"/>
          <p:cNvSpPr/>
          <p:nvPr/>
        </p:nvSpPr>
        <p:spPr>
          <a:xfrm>
            <a:off x="11265408" y="651052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E7F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9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8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0704" y="310896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34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Monas y chocolate en Pascua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78992" y="804672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momento dulce para compartir con la comunidad educativa.</a:t>
            </a:r>
            <a:endParaRPr lang="en-US" sz="1150" dirty="0"/>
          </a:p>
        </p:txBody>
      </p:sp>
      <p:pic>
        <p:nvPicPr>
          <p:cNvPr id="5" name="Image 0" descr="Logotipo del Colegio Santa Marí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2217" y="256032"/>
            <a:ext cx="1626847" cy="5303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" y="1298448"/>
            <a:ext cx="4279392" cy="4553712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30352" y="1298448"/>
            <a:ext cx="91440" cy="4553712"/>
          </a:xfrm>
          <a:prstGeom prst="rect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9536" y="1682496"/>
            <a:ext cx="35844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AMPA participa en la celebración de Pascua con el reparto de monas y chocolate, colaborando un año más en una de las tradiciones más señaladas del curso.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96112" y="3145536"/>
            <a:ext cx="100584" cy="100584"/>
          </a:xfrm>
          <a:prstGeom prst="ellipse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24712" y="307238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Monas de Pascua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96112" y="3630168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35570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Chocolate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77824" y="4617720"/>
            <a:ext cx="3456432" cy="0"/>
          </a:xfrm>
          <a:prstGeom prst="line">
            <a:avLst/>
          </a:prstGeom>
          <a:noFill/>
          <a:ln w="12700">
            <a:solidFill>
              <a:srgbClr val="E7ECE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77824" y="4919472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456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forma de estar cerca de las familias y del colegio.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5138928" y="1298448"/>
            <a:ext cx="3822192" cy="4553712"/>
          </a:xfrm>
          <a:prstGeom prst="roundRect">
            <a:avLst>
              <a:gd name="adj" fmla="val 1914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193792" y="1353312"/>
            <a:ext cx="3712464" cy="4443984"/>
          </a:xfrm>
          <a:prstGeom prst="roundRect">
            <a:avLst>
              <a:gd name="adj" fmla="val 1478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17" name="Image 1" descr="Fotografía de una actividad del AMP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792" y="2531174"/>
            <a:ext cx="3712464" cy="2088261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9107424" y="1298448"/>
            <a:ext cx="254203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9162288" y="1353312"/>
            <a:ext cx="243230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0" name="Image 2" descr="Fotografía de una actividad del AMP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165" y="1353312"/>
            <a:ext cx="1660550" cy="2075688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107424" y="3666744"/>
            <a:ext cx="254203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162288" y="3721608"/>
            <a:ext cx="243230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3" name="Image 3" descr="Fotografía de una actividad del AMP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8165" y="3721608"/>
            <a:ext cx="1660550" cy="207568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138928" y="5998464"/>
            <a:ext cx="6510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Monas de Pascua y chocolate caliente.</a:t>
            </a:r>
            <a:endParaRPr lang="en-US" sz="950" dirty="0"/>
          </a:p>
        </p:txBody>
      </p:sp>
      <p:sp>
        <p:nvSpPr>
          <p:cNvPr id="25" name="Text 19"/>
          <p:cNvSpPr/>
          <p:nvPr/>
        </p:nvSpPr>
        <p:spPr>
          <a:xfrm>
            <a:off x="530352" y="6547104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 Santa María · Ontinyent</a:t>
            </a:r>
            <a:endParaRPr lang="en-US" sz="850" dirty="0"/>
          </a:p>
        </p:txBody>
      </p:sp>
      <p:sp>
        <p:nvSpPr>
          <p:cNvPr id="26" name="Text 20"/>
          <p:cNvSpPr/>
          <p:nvPr/>
        </p:nvSpPr>
        <p:spPr>
          <a:xfrm>
            <a:off x="11265408" y="651052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E7F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9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8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0704" y="310896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34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Día del Centro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78992" y="804672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jornada para encontrarnos y celebrar juntos el colegio.</a:t>
            </a:r>
            <a:endParaRPr lang="en-US" sz="1150" dirty="0"/>
          </a:p>
        </p:txBody>
      </p:sp>
      <p:pic>
        <p:nvPicPr>
          <p:cNvPr id="5" name="Image 0" descr="Logotipo del Colegio Santa Marí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2217" y="256032"/>
            <a:ext cx="1626847" cy="5303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" y="1298448"/>
            <a:ext cx="4279392" cy="4553712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30352" y="1298448"/>
            <a:ext cx="91440" cy="4553712"/>
          </a:xfrm>
          <a:prstGeom prst="rect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9536" y="1682496"/>
            <a:ext cx="35844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Durante la mañana repartimos un polo a todo el alumnado. Por la tarde organizamos la cena del Día del Centro, con comida, bebidas y actividades para las familias. Para asistir es necesario estar asociado al AMPA y recoger el ticket en los días establecidos.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96112" y="3145536"/>
            <a:ext cx="100584" cy="100584"/>
          </a:xfrm>
          <a:prstGeom prst="ellipse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24712" y="307238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Cacahuetes, papas, refrescos, cerveza, agua, café e infusiones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96112" y="3630168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35570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Rifa: recaudación íntegra para el AMPA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96112" y="4114800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24712" y="40416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Discomóvil y talleres infantiles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77824" y="4617720"/>
            <a:ext cx="3456432" cy="0"/>
          </a:xfrm>
          <a:prstGeom prst="line">
            <a:avLst/>
          </a:prstGeom>
          <a:noFill/>
          <a:ln w="12700">
            <a:solidFill>
              <a:srgbClr val="E7ECE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77824" y="4919472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456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forma de estar cerca de las familias y del colegio.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138928" y="1298448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193792" y="1353312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19" name="Image 1" descr="Fotografía de una actividad del AMP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934" y="1353312"/>
            <a:ext cx="2756100" cy="2075688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8467344" y="1298448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8522208" y="1353312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2" name="Image 2" descr="Fotografía de una actividad del AMP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4608" y="1353312"/>
            <a:ext cx="2767584" cy="2075688"/>
          </a:xfrm>
          <a:prstGeom prst="rect">
            <a:avLst/>
          </a:prstGeom>
        </p:spPr>
      </p:pic>
      <p:sp>
        <p:nvSpPr>
          <p:cNvPr id="23" name="Shape 18"/>
          <p:cNvSpPr/>
          <p:nvPr/>
        </p:nvSpPr>
        <p:spPr>
          <a:xfrm>
            <a:off x="5138928" y="3666744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5193792" y="3721608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5" name="Image 3" descr="Fotografía de una actividad del AMP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3792" y="3896304"/>
            <a:ext cx="3072384" cy="1726296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8467344" y="3666744"/>
            <a:ext cx="318211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8522208" y="3721608"/>
            <a:ext cx="307238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8" name="Image 4" descr="Fotografía de una actividad del AMPA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5261" y="3721608"/>
            <a:ext cx="1166277" cy="207568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138928" y="5998464"/>
            <a:ext cx="6510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Actividades y encuentro de la comunidad escolar.</a:t>
            </a:r>
            <a:endParaRPr lang="en-US" sz="950" dirty="0"/>
          </a:p>
        </p:txBody>
      </p:sp>
      <p:sp>
        <p:nvSpPr>
          <p:cNvPr id="30" name="Text 23"/>
          <p:cNvSpPr/>
          <p:nvPr/>
        </p:nvSpPr>
        <p:spPr>
          <a:xfrm>
            <a:off x="530352" y="6547104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 Santa María · Ontinyent</a:t>
            </a:r>
            <a:endParaRPr lang="en-US" sz="850" dirty="0"/>
          </a:p>
        </p:txBody>
      </p:sp>
      <p:sp>
        <p:nvSpPr>
          <p:cNvPr id="31" name="Text 24"/>
          <p:cNvSpPr/>
          <p:nvPr/>
        </p:nvSpPr>
        <p:spPr>
          <a:xfrm>
            <a:off x="11265408" y="651052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E7F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9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402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E8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60704" y="310896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34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Fin de curso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78992" y="804672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Colaboración para cerrar el curso con un festival para todos.</a:t>
            </a:r>
            <a:endParaRPr lang="en-US" sz="1150" dirty="0"/>
          </a:p>
        </p:txBody>
      </p:sp>
      <p:pic>
        <p:nvPicPr>
          <p:cNvPr id="5" name="Image 0" descr="Logotipo del Colegio Santa Marí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2217" y="256032"/>
            <a:ext cx="1626847" cy="5303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30352" y="1298448"/>
            <a:ext cx="4279392" cy="4553712"/>
          </a:xfrm>
          <a:prstGeom prst="roundRect">
            <a:avLst>
              <a:gd name="adj" fmla="val 1709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30352" y="1298448"/>
            <a:ext cx="91440" cy="4553712"/>
          </a:xfrm>
          <a:prstGeom prst="rect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9536" y="1682496"/>
            <a:ext cx="35844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último día de clase repartimos un polo a cada alumno y alumna. Por la tarde, el montaje y el seguro del escenario del festival van a cargo del AMPA. También habilitamos un quiosco.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96112" y="3145536"/>
            <a:ext cx="100584" cy="100584"/>
          </a:xfrm>
          <a:prstGeom prst="ellipse">
            <a:avLst/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24712" y="307238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Polo para cada alumno y alumna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96112" y="3630168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24712" y="35570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Montaje y seguro del escenario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96112" y="4114800"/>
            <a:ext cx="100584" cy="100584"/>
          </a:xfrm>
          <a:prstGeom prst="ellipse">
            <a:avLst/>
          </a:prstGeom>
          <a:solidFill>
            <a:srgbClr val="E86B5A"/>
          </a:solidFill>
          <a:ln w="12700">
            <a:solidFill>
              <a:srgbClr val="E86B5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24712" y="404164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2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Recaudación del quiosco para el AMPA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77824" y="4617720"/>
            <a:ext cx="3456432" cy="0"/>
          </a:xfrm>
          <a:prstGeom prst="line">
            <a:avLst/>
          </a:prstGeom>
          <a:noFill/>
          <a:ln w="12700">
            <a:solidFill>
              <a:srgbClr val="E7ECE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77824" y="4919472"/>
            <a:ext cx="3520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456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Una forma de estar cerca de las familias y del colegio.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138928" y="1298448"/>
            <a:ext cx="3822192" cy="4553712"/>
          </a:xfrm>
          <a:prstGeom prst="roundRect">
            <a:avLst>
              <a:gd name="adj" fmla="val 1914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193792" y="1353312"/>
            <a:ext cx="3712464" cy="4443984"/>
          </a:xfrm>
          <a:prstGeom prst="roundRect">
            <a:avLst>
              <a:gd name="adj" fmla="val 1478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19" name="Image 1" descr="Fotografía de una actividad del AMP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154" y="1353312"/>
            <a:ext cx="2499741" cy="4443984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9107424" y="1298448"/>
            <a:ext cx="254203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9162288" y="1353312"/>
            <a:ext cx="243230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2" name="Image 2" descr="Fotografía de una actividad del AMP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2288" y="1475242"/>
            <a:ext cx="2432304" cy="1831829"/>
          </a:xfrm>
          <a:prstGeom prst="rect">
            <a:avLst/>
          </a:prstGeom>
        </p:spPr>
      </p:pic>
      <p:sp>
        <p:nvSpPr>
          <p:cNvPr id="23" name="Shape 18"/>
          <p:cNvSpPr/>
          <p:nvPr/>
        </p:nvSpPr>
        <p:spPr>
          <a:xfrm>
            <a:off x="9107424" y="3666744"/>
            <a:ext cx="2542032" cy="2185416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0160">
            <a:solidFill>
              <a:srgbClr val="DDE6DE"/>
            </a:solidFill>
            <a:prstDash val="solid"/>
          </a:ln>
          <a:effectLst>
            <a:outerShdw sx="100000" sy="100000" kx="0" ky="0" algn="bl" rotWithShape="0" blurRad="50800" dist="12700" dir="8100000">
              <a:srgbClr val="17324D">
                <a:alpha val="1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9162288" y="3721608"/>
            <a:ext cx="2432304" cy="2075688"/>
          </a:xfrm>
          <a:prstGeom prst="roundRect">
            <a:avLst>
              <a:gd name="adj" fmla="val 2643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</p:sp>
      <p:pic>
        <p:nvPicPr>
          <p:cNvPr id="25" name="Image 3" descr="Fotografía de una actividad del AMPA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2288" y="4075366"/>
            <a:ext cx="2432304" cy="1368171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5138928" y="5998464"/>
            <a:ext cx="65105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Festival de fin de curso · Curso 2025–2026.</a:t>
            </a:r>
            <a:endParaRPr lang="en-US" sz="950" dirty="0"/>
          </a:p>
        </p:txBody>
      </p:sp>
      <p:sp>
        <p:nvSpPr>
          <p:cNvPr id="27" name="Text 21"/>
          <p:cNvSpPr/>
          <p:nvPr/>
        </p:nvSpPr>
        <p:spPr>
          <a:xfrm>
            <a:off x="530352" y="6547104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C7B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 Santa María · Ontinyent</a:t>
            </a:r>
            <a:endParaRPr lang="en-US" sz="850" dirty="0"/>
          </a:p>
        </p:txBody>
      </p:sp>
      <p:sp>
        <p:nvSpPr>
          <p:cNvPr id="28" name="Text 22"/>
          <p:cNvSpPr/>
          <p:nvPr/>
        </p:nvSpPr>
        <p:spPr>
          <a:xfrm>
            <a:off x="11265408" y="651052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1E7F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5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914400"/>
            <a:ext cx="4023360" cy="4023360"/>
          </a:xfrm>
          <a:prstGeom prst="ellipse">
            <a:avLst/>
          </a:prstGeom>
          <a:solidFill>
            <a:srgbClr val="1E7F4F">
              <a:alpha val="90000"/>
            </a:srgbClr>
          </a:solidFill>
          <a:ln w="12700">
            <a:solidFill>
              <a:srgbClr val="1E7F4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784080" y="4572000"/>
            <a:ext cx="2560320" cy="2560320"/>
          </a:xfrm>
          <a:prstGeom prst="ellipse">
            <a:avLst/>
          </a:prstGeom>
          <a:solidFill>
            <a:srgbClr val="E86B5A">
              <a:alpha val="92000"/>
            </a:srgbClr>
          </a:solidFill>
          <a:ln w="12700">
            <a:solidFill>
              <a:srgbClr val="E86B5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646920" y="475488"/>
            <a:ext cx="1938528" cy="694944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Logotipo del Colegio Santa Marí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99104" y="621792"/>
            <a:ext cx="1234160" cy="40233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9808" y="1298448"/>
            <a:ext cx="7315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Gracias por formar parte del AMPA</a:t>
            </a:r>
            <a:endParaRPr lang="en-US" sz="3300" dirty="0"/>
          </a:p>
        </p:txBody>
      </p:sp>
      <p:sp>
        <p:nvSpPr>
          <p:cNvPr id="7" name="Text 4"/>
          <p:cNvSpPr/>
          <p:nvPr/>
        </p:nvSpPr>
        <p:spPr>
          <a:xfrm>
            <a:off x="786384" y="235915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7E8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Santa María · Ontinyent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786384" y="3090672"/>
            <a:ext cx="1005840" cy="0"/>
          </a:xfrm>
          <a:prstGeom prst="line">
            <a:avLst/>
          </a:prstGeom>
          <a:noFill/>
          <a:ln w="50800">
            <a:solidFill>
              <a:srgbClr val="F2C14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86384" y="3529584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BBD6C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Actividades, celebraciones y encuentros que hacen comunidad.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786384" y="6035040"/>
            <a:ext cx="1965960" cy="256032"/>
          </a:xfrm>
          <a:prstGeom prst="roundRect">
            <a:avLst>
              <a:gd name="adj" fmla="val 28571"/>
            </a:avLst>
          </a:prstGeom>
          <a:solidFill>
            <a:srgbClr val="1E7F4F"/>
          </a:solidFill>
          <a:ln w="12700">
            <a:solidFill>
              <a:srgbClr val="1E7F4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86384" y="6085332"/>
            <a:ext cx="1965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6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colegiostamaria.com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530352" y="6547104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9DC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AMPA Santa María · Ontinyent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265408" y="6510528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2C1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rebuchet M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AMPA Santa María · Ontinyent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AMPA Santa María · Actividades y colaboraciones</dc:title>
  <dc:subject>Actividades y colaboraciones del AMPA</dc:subject>
  <dc:creator>AMPA Santa María</dc:creator>
  <cp:lastModifiedBy>AMPA Santa María</cp:lastModifiedBy>
  <cp:revision>1</cp:revision>
  <dcterms:created xsi:type="dcterms:W3CDTF">2026-09-13T19:42:05Z</dcterms:created>
  <dcterms:modified xsi:type="dcterms:W3CDTF">2026-09-13T19:42:05Z</dcterms:modified>
</cp:coreProperties>
</file>